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7" r:id="rId2"/>
    <p:sldId id="275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7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43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. R." userId="187ccf51bb4995ec" providerId="LiveId" clId="{2E3D1E48-EBD6-47A1-9E48-1CBDB48548E7}"/>
    <pc:docChg chg="modMainMaster">
      <pc:chgData name="V. R." userId="187ccf51bb4995ec" providerId="LiveId" clId="{2E3D1E48-EBD6-47A1-9E48-1CBDB48548E7}" dt="2018-02-16T08:17:33.822" v="82" actId="1037"/>
      <pc:docMkLst>
        <pc:docMk/>
      </pc:docMkLst>
      <pc:sldMasterChg chg="addSp modSp">
        <pc:chgData name="V. R." userId="187ccf51bb4995ec" providerId="LiveId" clId="{2E3D1E48-EBD6-47A1-9E48-1CBDB48548E7}" dt="2018-02-16T08:17:33.822" v="82" actId="1037"/>
        <pc:sldMasterMkLst>
          <pc:docMk/>
          <pc:sldMasterMk cId="4085248614" sldId="2147483660"/>
        </pc:sldMasterMkLst>
        <pc:spChg chg="ord">
          <ac:chgData name="V. R." userId="187ccf51bb4995ec" providerId="LiveId" clId="{2E3D1E48-EBD6-47A1-9E48-1CBDB48548E7}" dt="2018-02-16T08:17:22.782" v="34" actId="167"/>
          <ac:spMkLst>
            <pc:docMk/>
            <pc:sldMasterMk cId="4085248614" sldId="2147483660"/>
            <ac:spMk id="18" creationId="{815AD966-4302-48E2-9828-B1F03FA0B06C}"/>
          </ac:spMkLst>
        </pc:spChg>
        <pc:spChg chg="add mod ord">
          <ac:chgData name="V. R." userId="187ccf51bb4995ec" providerId="LiveId" clId="{2E3D1E48-EBD6-47A1-9E48-1CBDB48548E7}" dt="2018-02-16T08:17:33.822" v="82" actId="1037"/>
          <ac:spMkLst>
            <pc:docMk/>
            <pc:sldMasterMk cId="4085248614" sldId="2147483660"/>
            <ac:spMk id="20" creationId="{C2043553-3B14-472E-B596-C069E0028D39}"/>
          </ac:spMkLst>
        </pc:spChg>
      </pc:sldMasterChg>
    </pc:docChg>
  </pc:docChgLst>
  <pc:docChgLst>
    <pc:chgData name="V. R." userId="187ccf51bb4995ec" providerId="LiveId" clId="{E123EF9A-9C64-41D8-AAD8-DF4E57A6BD41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452A2-87B4-47F0-AC37-ED6F4B94E49A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B4E77-8490-42F6-B735-999714000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2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D94F79F4-8908-47C1-815C-4C7976F11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4469" y="3435698"/>
            <a:ext cx="6858001" cy="1055959"/>
          </a:xfrm>
        </p:spPr>
        <p:txBody>
          <a:bodyPr>
            <a:normAutofit/>
          </a:bodyPr>
          <a:lstStyle>
            <a:lvl1pPr algn="ctr">
              <a:defRPr sz="2400" b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выпускной квалификационной работы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3A64646A-7249-4656-9C89-4A3F1BC4923E}"/>
              </a:ext>
            </a:extLst>
          </p:cNvPr>
          <p:cNvCxnSpPr>
            <a:cxnSpLocks/>
          </p:cNvCxnSpPr>
          <p:nvPr userDrawn="1"/>
        </p:nvCxnSpPr>
        <p:spPr>
          <a:xfrm>
            <a:off x="628650" y="761362"/>
            <a:ext cx="7849636" cy="0"/>
          </a:xfrm>
          <a:prstGeom prst="line">
            <a:avLst/>
          </a:prstGeom>
          <a:ln w="22225">
            <a:solidFill>
              <a:srgbClr val="537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E8BA294C-FA03-47C5-8935-22C7E2097678}"/>
              </a:ext>
            </a:extLst>
          </p:cNvPr>
          <p:cNvSpPr txBox="1">
            <a:spLocks/>
          </p:cNvSpPr>
          <p:nvPr userDrawn="1"/>
        </p:nvSpPr>
        <p:spPr>
          <a:xfrm>
            <a:off x="179512" y="1048624"/>
            <a:ext cx="8964488" cy="13169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40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cap="all" dirty="0">
                <a:latin typeface="Arial" panose="020B0604020202020204" pitchFamily="34" charset="0"/>
                <a:cs typeface="Arial" panose="020B0604020202020204" pitchFamily="34" charset="0"/>
              </a:rPr>
              <a:t>Институт интеллектуальных кибернетических систем</a:t>
            </a:r>
          </a:p>
          <a:p>
            <a:endParaRPr lang="ru-RU" sz="14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b="1" cap="all" dirty="0">
                <a:latin typeface="Arial" panose="020B0604020202020204" pitchFamily="34" charset="0"/>
                <a:cs typeface="Arial" panose="020B0604020202020204" pitchFamily="34" charset="0"/>
              </a:rPr>
              <a:t>Кафедра кибернетики (№ 22)</a:t>
            </a:r>
          </a:p>
          <a:p>
            <a:endParaRPr lang="ru-RU" sz="140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400" b="1" cap="all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1200" b="1" cap="all" dirty="0">
                <a:latin typeface="Arial" panose="020B0604020202020204" pitchFamily="34" charset="0"/>
                <a:cs typeface="Arial" panose="020B0604020202020204" pitchFamily="34" charset="0"/>
              </a:rPr>
              <a:t>Направление подготовки</a:t>
            </a: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xmlns="" id="{ADF539C3-71FD-4AD6-B047-7E76B69B7F5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43363492"/>
              </p:ext>
            </p:extLst>
          </p:nvPr>
        </p:nvGraphicFramePr>
        <p:xfrm>
          <a:off x="4034606" y="4565212"/>
          <a:ext cx="5040560" cy="1164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xmlns="" val="2990008635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794999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Студент: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3401391"/>
                  </a:ext>
                </a:extLst>
              </a:tr>
              <a:tr h="422516"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Группа: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0998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Научный руководитель: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290104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EDA9CA7-F8C9-483E-B140-3539B3573F9B}"/>
              </a:ext>
            </a:extLst>
          </p:cNvPr>
          <p:cNvSpPr txBox="1"/>
          <p:nvPr userDrawn="1"/>
        </p:nvSpPr>
        <p:spPr>
          <a:xfrm>
            <a:off x="1929191" y="2972575"/>
            <a:ext cx="5248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Black" panose="020B0A04020102020204" pitchFamily="34" charset="0"/>
              </a:rPr>
              <a:t>Учебно-исследовательская </a:t>
            </a:r>
            <a:r>
              <a:rPr lang="ru-RU" sz="1600" dirty="0">
                <a:latin typeface="Arial Black" panose="020B0A04020102020204" pitchFamily="34" charset="0"/>
              </a:rPr>
              <a:t>работа на тему: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B3A3257-1683-4003-B846-9F4AE6F29000}"/>
              </a:ext>
            </a:extLst>
          </p:cNvPr>
          <p:cNvSpPr txBox="1"/>
          <p:nvPr userDrawn="1"/>
        </p:nvSpPr>
        <p:spPr>
          <a:xfrm>
            <a:off x="3945768" y="6232783"/>
            <a:ext cx="135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Москва, </a:t>
            </a:r>
            <a:r>
              <a:rPr lang="ru-RU" sz="1600" dirty="0" smtClean="0"/>
              <a:t>2019</a:t>
            </a: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6667500" y="4622006"/>
            <a:ext cx="2184400" cy="285274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rgbClr val="92D050"/>
                </a:solidFill>
              </a:defRPr>
            </a:lvl1pPr>
          </a:lstStyle>
          <a:p>
            <a:pPr lvl="0"/>
            <a:r>
              <a:rPr lang="ru-RU" dirty="0"/>
              <a:t>Иванов И.И.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6667500" y="4976812"/>
            <a:ext cx="2184400" cy="299561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rgbClr val="92D050"/>
                </a:solidFill>
              </a:defRPr>
            </a:lvl1pPr>
          </a:lstStyle>
          <a:p>
            <a:pPr lvl="0"/>
            <a:r>
              <a:rPr lang="ru-RU" dirty="0"/>
              <a:t>Б17-594</a:t>
            </a: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6662737" y="5442771"/>
            <a:ext cx="2184400" cy="58972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60000"/>
              </a:lnSpc>
              <a:buNone/>
              <a:defRPr sz="1600">
                <a:solidFill>
                  <a:srgbClr val="92D050"/>
                </a:solidFill>
              </a:defRPr>
            </a:lvl1pPr>
          </a:lstStyle>
          <a:p>
            <a:pPr lvl="0"/>
            <a:r>
              <a:rPr lang="ru-RU" dirty="0"/>
              <a:t>к.т.н., доцент </a:t>
            </a:r>
          </a:p>
          <a:p>
            <a:pPr lvl="0"/>
            <a:r>
              <a:rPr lang="ru-RU" dirty="0"/>
              <a:t>Петров П.П.</a:t>
            </a:r>
          </a:p>
        </p:txBody>
      </p:sp>
      <p:sp>
        <p:nvSpPr>
          <p:cNvPr id="21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270385" y="2023563"/>
            <a:ext cx="3835389" cy="285274"/>
          </a:xfrm>
        </p:spPr>
        <p:txBody>
          <a:bodyPr anchor="b">
            <a:normAutofit/>
          </a:bodyPr>
          <a:lstStyle>
            <a:lvl1pPr marL="0" indent="0">
              <a:buNone/>
              <a:defRPr sz="1100" b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09.03.04 ПРОГРАММНАЯ ИНЖЕНЕРИЯ</a:t>
            </a:r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369115" y="66517"/>
            <a:ext cx="859871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МИНИСТЕРСТВО НАУКИ И ВЫСШЕГО ОБРАЗОВАНИЯ  РОССИЙСКОЙ  ФЕДЕРАЦИИ</a:t>
            </a:r>
          </a:p>
          <a:p>
            <a:pPr algn="ctr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Федеральное государственное автономное образовательное учреждение высшего образования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«Национальный исследовательский ядерный университет «МИФИ»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77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D94F79F4-8908-47C1-815C-4C7976F11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4469" y="3435698"/>
            <a:ext cx="6858001" cy="1055959"/>
          </a:xfrm>
        </p:spPr>
        <p:txBody>
          <a:bodyPr>
            <a:normAutofit/>
          </a:bodyPr>
          <a:lstStyle>
            <a:lvl1pPr algn="ctr">
              <a:defRPr sz="2400" b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выпускной квалификационной работы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3A64646A-7249-4656-9C89-4A3F1BC4923E}"/>
              </a:ext>
            </a:extLst>
          </p:cNvPr>
          <p:cNvCxnSpPr>
            <a:cxnSpLocks/>
          </p:cNvCxnSpPr>
          <p:nvPr userDrawn="1"/>
        </p:nvCxnSpPr>
        <p:spPr>
          <a:xfrm>
            <a:off x="628650" y="761362"/>
            <a:ext cx="7849636" cy="0"/>
          </a:xfrm>
          <a:prstGeom prst="line">
            <a:avLst/>
          </a:prstGeom>
          <a:ln w="22225">
            <a:solidFill>
              <a:srgbClr val="537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E8BA294C-FA03-47C5-8935-22C7E2097678}"/>
              </a:ext>
            </a:extLst>
          </p:cNvPr>
          <p:cNvSpPr txBox="1">
            <a:spLocks/>
          </p:cNvSpPr>
          <p:nvPr userDrawn="1"/>
        </p:nvSpPr>
        <p:spPr>
          <a:xfrm>
            <a:off x="179512" y="1048624"/>
            <a:ext cx="8964488" cy="13169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40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cap="all" dirty="0">
                <a:latin typeface="Arial" panose="020B0604020202020204" pitchFamily="34" charset="0"/>
                <a:cs typeface="Arial" panose="020B0604020202020204" pitchFamily="34" charset="0"/>
              </a:rPr>
              <a:t>Институт интеллектуальных кибернетических систем</a:t>
            </a:r>
          </a:p>
          <a:p>
            <a:endParaRPr lang="ru-RU" sz="14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b="1" cap="all" dirty="0">
                <a:latin typeface="Arial" panose="020B0604020202020204" pitchFamily="34" charset="0"/>
                <a:cs typeface="Arial" panose="020B0604020202020204" pitchFamily="34" charset="0"/>
              </a:rPr>
              <a:t>Кафедра кибернетики (№ 22)</a:t>
            </a:r>
          </a:p>
          <a:p>
            <a:endParaRPr lang="ru-RU" sz="140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400" b="1" cap="all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1200" b="1" cap="all" dirty="0">
                <a:latin typeface="Arial" panose="020B0604020202020204" pitchFamily="34" charset="0"/>
                <a:cs typeface="Arial" panose="020B0604020202020204" pitchFamily="34" charset="0"/>
              </a:rPr>
              <a:t>Направление подготовки</a:t>
            </a: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xmlns="" id="{ADF539C3-71FD-4AD6-B047-7E76B69B7F5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19484018"/>
              </p:ext>
            </p:extLst>
          </p:nvPr>
        </p:nvGraphicFramePr>
        <p:xfrm>
          <a:off x="4034606" y="4565212"/>
          <a:ext cx="5040560" cy="1164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xmlns="" val="2990008635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794999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Студент: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3401391"/>
                  </a:ext>
                </a:extLst>
              </a:tr>
              <a:tr h="422516"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Группа: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0998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Научный руководитель: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290104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EDA9CA7-F8C9-483E-B140-3539B3573F9B}"/>
              </a:ext>
            </a:extLst>
          </p:cNvPr>
          <p:cNvSpPr txBox="1"/>
          <p:nvPr userDrawn="1"/>
        </p:nvSpPr>
        <p:spPr>
          <a:xfrm>
            <a:off x="2026258" y="2972575"/>
            <a:ext cx="52709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Black" panose="020B0A04020102020204" pitchFamily="34" charset="0"/>
              </a:rPr>
              <a:t>Научно-исследовательская </a:t>
            </a:r>
            <a:r>
              <a:rPr lang="ru-RU" sz="1600" dirty="0">
                <a:latin typeface="Arial Black" panose="020B0A04020102020204" pitchFamily="34" charset="0"/>
              </a:rPr>
              <a:t>работа на тему: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B3A3257-1683-4003-B846-9F4AE6F29000}"/>
              </a:ext>
            </a:extLst>
          </p:cNvPr>
          <p:cNvSpPr txBox="1"/>
          <p:nvPr userDrawn="1"/>
        </p:nvSpPr>
        <p:spPr>
          <a:xfrm>
            <a:off x="3945768" y="6232783"/>
            <a:ext cx="135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Москва, </a:t>
            </a:r>
            <a:r>
              <a:rPr lang="ru-RU" sz="1600" dirty="0" smtClean="0"/>
              <a:t>2019</a:t>
            </a: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6667500" y="4622006"/>
            <a:ext cx="2184400" cy="285274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rgbClr val="92D050"/>
                </a:solidFill>
              </a:defRPr>
            </a:lvl1pPr>
          </a:lstStyle>
          <a:p>
            <a:pPr lvl="0"/>
            <a:r>
              <a:rPr lang="ru-RU" dirty="0"/>
              <a:t>Иванов И.И.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6667500" y="4976812"/>
            <a:ext cx="2184400" cy="299561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rgbClr val="92D050"/>
                </a:solidFill>
              </a:defRPr>
            </a:lvl1pPr>
          </a:lstStyle>
          <a:p>
            <a:pPr lvl="0"/>
            <a:r>
              <a:rPr lang="ru-RU" dirty="0"/>
              <a:t>Б17-594</a:t>
            </a: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6662737" y="5442771"/>
            <a:ext cx="2184400" cy="58972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60000"/>
              </a:lnSpc>
              <a:buNone/>
              <a:defRPr sz="1600">
                <a:solidFill>
                  <a:srgbClr val="92D050"/>
                </a:solidFill>
              </a:defRPr>
            </a:lvl1pPr>
          </a:lstStyle>
          <a:p>
            <a:pPr lvl="0"/>
            <a:r>
              <a:rPr lang="ru-RU" dirty="0"/>
              <a:t>к.т.н., доцент </a:t>
            </a:r>
          </a:p>
          <a:p>
            <a:pPr lvl="0"/>
            <a:r>
              <a:rPr lang="ru-RU" dirty="0"/>
              <a:t>Петров П.П.</a:t>
            </a:r>
          </a:p>
        </p:txBody>
      </p:sp>
      <p:sp>
        <p:nvSpPr>
          <p:cNvPr id="21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270385" y="2023563"/>
            <a:ext cx="3835389" cy="285274"/>
          </a:xfrm>
        </p:spPr>
        <p:txBody>
          <a:bodyPr anchor="b">
            <a:normAutofit/>
          </a:bodyPr>
          <a:lstStyle>
            <a:lvl1pPr marL="0" indent="0">
              <a:buNone/>
              <a:defRPr sz="1100" b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09.03.04 ПРОГРАММНАЯ ИНЖЕНЕРИЯ</a:t>
            </a:r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369115" y="66517"/>
            <a:ext cx="859871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МИНИСТЕРСТВО НАУКИ И ВЫСШЕГО ОБРАЗОВАНИЯ  РОССИЙСКОЙ  ФЕДЕРАЦИИ</a:t>
            </a:r>
          </a:p>
          <a:p>
            <a:pPr algn="ctr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Федеральное государственное автономное образовательное учреждение высшего образования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«Национальный исследовательский ядерный университет «МИФИ»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12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D94F79F4-8908-47C1-815C-4C7976F11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4469" y="3435698"/>
            <a:ext cx="6858001" cy="1055959"/>
          </a:xfrm>
        </p:spPr>
        <p:txBody>
          <a:bodyPr>
            <a:normAutofit/>
          </a:bodyPr>
          <a:lstStyle>
            <a:lvl1pPr algn="ctr">
              <a:defRPr sz="2400" b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выпускной квалификационной работы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3A64646A-7249-4656-9C89-4A3F1BC4923E}"/>
              </a:ext>
            </a:extLst>
          </p:cNvPr>
          <p:cNvCxnSpPr>
            <a:cxnSpLocks/>
          </p:cNvCxnSpPr>
          <p:nvPr userDrawn="1"/>
        </p:nvCxnSpPr>
        <p:spPr>
          <a:xfrm>
            <a:off x="628650" y="761362"/>
            <a:ext cx="7849636" cy="0"/>
          </a:xfrm>
          <a:prstGeom prst="line">
            <a:avLst/>
          </a:prstGeom>
          <a:ln w="22225">
            <a:solidFill>
              <a:srgbClr val="537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E8BA294C-FA03-47C5-8935-22C7E2097678}"/>
              </a:ext>
            </a:extLst>
          </p:cNvPr>
          <p:cNvSpPr txBox="1">
            <a:spLocks/>
          </p:cNvSpPr>
          <p:nvPr userDrawn="1"/>
        </p:nvSpPr>
        <p:spPr>
          <a:xfrm>
            <a:off x="179512" y="1048624"/>
            <a:ext cx="8964488" cy="13169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40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cap="all" dirty="0">
                <a:latin typeface="Arial" panose="020B0604020202020204" pitchFamily="34" charset="0"/>
                <a:cs typeface="Arial" panose="020B0604020202020204" pitchFamily="34" charset="0"/>
              </a:rPr>
              <a:t>Институт интеллектуальных кибернетических систем</a:t>
            </a:r>
          </a:p>
          <a:p>
            <a:endParaRPr lang="ru-RU" sz="14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b="1" cap="all" dirty="0">
                <a:latin typeface="Arial" panose="020B0604020202020204" pitchFamily="34" charset="0"/>
                <a:cs typeface="Arial" panose="020B0604020202020204" pitchFamily="34" charset="0"/>
              </a:rPr>
              <a:t>Кафедра кибернетики (№ 22)</a:t>
            </a:r>
          </a:p>
          <a:p>
            <a:endParaRPr lang="ru-RU" sz="140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400" b="1" cap="all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1200" b="1" cap="all" dirty="0">
                <a:latin typeface="Arial" panose="020B0604020202020204" pitchFamily="34" charset="0"/>
                <a:cs typeface="Arial" panose="020B0604020202020204" pitchFamily="34" charset="0"/>
              </a:rPr>
              <a:t>Направление подготовки</a:t>
            </a: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xmlns="" id="{ADF539C3-71FD-4AD6-B047-7E76B69B7F5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21963119"/>
              </p:ext>
            </p:extLst>
          </p:nvPr>
        </p:nvGraphicFramePr>
        <p:xfrm>
          <a:off x="4034606" y="4565212"/>
          <a:ext cx="5040560" cy="1164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xmlns="" val="2990008635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794999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Студент: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3401391"/>
                  </a:ext>
                </a:extLst>
              </a:tr>
              <a:tr h="422516"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Группа: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0998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Научный руководитель: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290104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EDA9CA7-F8C9-483E-B140-3539B3573F9B}"/>
              </a:ext>
            </a:extLst>
          </p:cNvPr>
          <p:cNvSpPr txBox="1"/>
          <p:nvPr userDrawn="1"/>
        </p:nvSpPr>
        <p:spPr>
          <a:xfrm>
            <a:off x="1815769" y="2972575"/>
            <a:ext cx="5705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Black" panose="020B0A04020102020204" pitchFamily="34" charset="0"/>
              </a:rPr>
              <a:t>Выпускная квалификационная </a:t>
            </a:r>
            <a:r>
              <a:rPr lang="ru-RU" sz="1600" dirty="0">
                <a:latin typeface="Arial Black" panose="020B0A04020102020204" pitchFamily="34" charset="0"/>
              </a:rPr>
              <a:t>работа на тему: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B3A3257-1683-4003-B846-9F4AE6F29000}"/>
              </a:ext>
            </a:extLst>
          </p:cNvPr>
          <p:cNvSpPr txBox="1"/>
          <p:nvPr userDrawn="1"/>
        </p:nvSpPr>
        <p:spPr>
          <a:xfrm>
            <a:off x="3945768" y="6232783"/>
            <a:ext cx="135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Москва, </a:t>
            </a:r>
            <a:r>
              <a:rPr lang="ru-RU" sz="1600" dirty="0" smtClean="0"/>
              <a:t>2019</a:t>
            </a: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6667500" y="4622006"/>
            <a:ext cx="2184400" cy="285274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rgbClr val="92D050"/>
                </a:solidFill>
              </a:defRPr>
            </a:lvl1pPr>
          </a:lstStyle>
          <a:p>
            <a:pPr lvl="0"/>
            <a:r>
              <a:rPr lang="ru-RU" dirty="0"/>
              <a:t>Иванов И.И.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6667500" y="4976812"/>
            <a:ext cx="2184400" cy="299561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rgbClr val="92D050"/>
                </a:solidFill>
              </a:defRPr>
            </a:lvl1pPr>
          </a:lstStyle>
          <a:p>
            <a:pPr lvl="0"/>
            <a:r>
              <a:rPr lang="ru-RU" dirty="0"/>
              <a:t>Б17-594</a:t>
            </a: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6662737" y="5442771"/>
            <a:ext cx="2184400" cy="58972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60000"/>
              </a:lnSpc>
              <a:buNone/>
              <a:defRPr sz="1600">
                <a:solidFill>
                  <a:srgbClr val="92D050"/>
                </a:solidFill>
              </a:defRPr>
            </a:lvl1pPr>
          </a:lstStyle>
          <a:p>
            <a:pPr lvl="0"/>
            <a:r>
              <a:rPr lang="ru-RU" dirty="0"/>
              <a:t>к.т.н., доцент </a:t>
            </a:r>
          </a:p>
          <a:p>
            <a:pPr lvl="0"/>
            <a:r>
              <a:rPr lang="ru-RU" dirty="0"/>
              <a:t>Петров П.П.</a:t>
            </a:r>
          </a:p>
        </p:txBody>
      </p:sp>
      <p:sp>
        <p:nvSpPr>
          <p:cNvPr id="21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270385" y="2023563"/>
            <a:ext cx="3835389" cy="285274"/>
          </a:xfrm>
        </p:spPr>
        <p:txBody>
          <a:bodyPr anchor="b">
            <a:normAutofit/>
          </a:bodyPr>
          <a:lstStyle>
            <a:lvl1pPr marL="0" indent="0">
              <a:buNone/>
              <a:defRPr sz="1100" b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09.03.04 ПРОГРАММНАЯ ИНЖЕНЕРИЯ</a:t>
            </a:r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369115" y="66517"/>
            <a:ext cx="859871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МИНИСТЕРСТВО НАУКИ И ВЫСШЕГО ОБРАЗОВАНИЯ  РОССИЙСКОЙ  ФЕДЕРАЦИИ</a:t>
            </a:r>
          </a:p>
          <a:p>
            <a:pPr algn="ctr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Федеральное государственное автономное образовательное учреждение высшего образования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«Национальный исследовательский ядерный университет «МИФИ»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5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25882"/>
            <a:ext cx="7886700" cy="525108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Ромб 8">
            <a:extLst>
              <a:ext uri="{FF2B5EF4-FFF2-40B4-BE49-F238E27FC236}">
                <a16:creationId xmlns:a16="http://schemas.microsoft.com/office/drawing/2014/main" xmlns="" id="{BE9DDADD-50C1-4FE1-B40A-6752FC1EE7F7}"/>
              </a:ext>
            </a:extLst>
          </p:cNvPr>
          <p:cNvSpPr/>
          <p:nvPr userDrawn="1"/>
        </p:nvSpPr>
        <p:spPr>
          <a:xfrm>
            <a:off x="4342446" y="6599750"/>
            <a:ext cx="524152" cy="280800"/>
          </a:xfrm>
          <a:prstGeom prst="diamond">
            <a:avLst/>
          </a:prstGeom>
          <a:solidFill>
            <a:schemeClr val="bg1"/>
          </a:solidFill>
          <a:ln w="6350">
            <a:solidFill>
              <a:srgbClr val="5375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8" name="Номер слайда 25">
            <a:extLst>
              <a:ext uri="{FF2B5EF4-FFF2-40B4-BE49-F238E27FC236}">
                <a16:creationId xmlns:a16="http://schemas.microsoft.com/office/drawing/2014/main" xmlns="" id="{D8849AD0-4B2B-416B-B28D-8FFBBC86B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84532" y="6591826"/>
            <a:ext cx="427500" cy="28710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ln>
                  <a:solidFill>
                    <a:srgbClr val="537599"/>
                  </a:solidFill>
                </a:ln>
                <a:solidFill>
                  <a:schemeClr val="bg1"/>
                </a:solidFill>
              </a:defRPr>
            </a:lvl1pPr>
          </a:lstStyle>
          <a:p>
            <a:fld id="{24882390-5E8C-4CFA-AF90-B2445B96FD8B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074966E4-0548-4C0B-AB29-8323106D8496}"/>
              </a:ext>
            </a:extLst>
          </p:cNvPr>
          <p:cNvCxnSpPr>
            <a:cxnSpLocks/>
          </p:cNvCxnSpPr>
          <p:nvPr userDrawn="1"/>
        </p:nvCxnSpPr>
        <p:spPr>
          <a:xfrm>
            <a:off x="628650" y="761362"/>
            <a:ext cx="7886700" cy="0"/>
          </a:xfrm>
          <a:prstGeom prst="line">
            <a:avLst/>
          </a:prstGeom>
          <a:ln w="22225">
            <a:solidFill>
              <a:srgbClr val="537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80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02922"/>
            <a:ext cx="3886200" cy="52740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02922"/>
            <a:ext cx="3886200" cy="52740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Ромб 7">
            <a:extLst>
              <a:ext uri="{FF2B5EF4-FFF2-40B4-BE49-F238E27FC236}">
                <a16:creationId xmlns:a16="http://schemas.microsoft.com/office/drawing/2014/main" xmlns="" id="{BAEF36E8-808B-4C41-A349-5DAE85BF6B11}"/>
              </a:ext>
            </a:extLst>
          </p:cNvPr>
          <p:cNvSpPr/>
          <p:nvPr userDrawn="1"/>
        </p:nvSpPr>
        <p:spPr>
          <a:xfrm>
            <a:off x="4342446" y="6599750"/>
            <a:ext cx="524152" cy="280800"/>
          </a:xfrm>
          <a:prstGeom prst="diamond">
            <a:avLst/>
          </a:prstGeom>
          <a:solidFill>
            <a:schemeClr val="bg1"/>
          </a:solidFill>
          <a:ln w="6350">
            <a:solidFill>
              <a:srgbClr val="5375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9" name="Номер слайда 25">
            <a:extLst>
              <a:ext uri="{FF2B5EF4-FFF2-40B4-BE49-F238E27FC236}">
                <a16:creationId xmlns:a16="http://schemas.microsoft.com/office/drawing/2014/main" xmlns="" id="{45B6DAB1-A906-4CFB-8A5B-187F881889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84532" y="6591826"/>
            <a:ext cx="427500" cy="28710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ln>
                  <a:solidFill>
                    <a:srgbClr val="537599"/>
                  </a:solidFill>
                </a:ln>
                <a:solidFill>
                  <a:schemeClr val="bg1"/>
                </a:solidFill>
              </a:defRPr>
            </a:lvl1pPr>
          </a:lstStyle>
          <a:p>
            <a:fld id="{24882390-5E8C-4CFA-AF90-B2445B96FD8B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B54105DA-C2EB-4205-B06C-66D873215EA6}"/>
              </a:ext>
            </a:extLst>
          </p:cNvPr>
          <p:cNvCxnSpPr>
            <a:cxnSpLocks/>
          </p:cNvCxnSpPr>
          <p:nvPr userDrawn="1"/>
        </p:nvCxnSpPr>
        <p:spPr>
          <a:xfrm>
            <a:off x="628650" y="761362"/>
            <a:ext cx="7886700" cy="0"/>
          </a:xfrm>
          <a:prstGeom prst="line">
            <a:avLst/>
          </a:prstGeom>
          <a:ln w="22225">
            <a:solidFill>
              <a:srgbClr val="537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98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Ромб 7">
            <a:extLst>
              <a:ext uri="{FF2B5EF4-FFF2-40B4-BE49-F238E27FC236}">
                <a16:creationId xmlns:a16="http://schemas.microsoft.com/office/drawing/2014/main" xmlns="" id="{BAEF36E8-808B-4C41-A349-5DAE85BF6B11}"/>
              </a:ext>
            </a:extLst>
          </p:cNvPr>
          <p:cNvSpPr/>
          <p:nvPr userDrawn="1"/>
        </p:nvSpPr>
        <p:spPr>
          <a:xfrm>
            <a:off x="4342446" y="6599750"/>
            <a:ext cx="524152" cy="280800"/>
          </a:xfrm>
          <a:prstGeom prst="diamond">
            <a:avLst/>
          </a:prstGeom>
          <a:solidFill>
            <a:schemeClr val="bg1"/>
          </a:solidFill>
          <a:ln w="6350">
            <a:solidFill>
              <a:srgbClr val="5375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9" name="Номер слайда 25">
            <a:extLst>
              <a:ext uri="{FF2B5EF4-FFF2-40B4-BE49-F238E27FC236}">
                <a16:creationId xmlns:a16="http://schemas.microsoft.com/office/drawing/2014/main" xmlns="" id="{45B6DAB1-A906-4CFB-8A5B-187F881889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84532" y="6591826"/>
            <a:ext cx="427500" cy="28710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ln>
                  <a:solidFill>
                    <a:srgbClr val="537599"/>
                  </a:solidFill>
                </a:ln>
                <a:solidFill>
                  <a:schemeClr val="bg1"/>
                </a:solidFill>
              </a:defRPr>
            </a:lvl1pPr>
          </a:lstStyle>
          <a:p>
            <a:fld id="{24882390-5E8C-4CFA-AF90-B2445B96FD8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Рисунок 5">
            <a:extLst>
              <a:ext uri="{FF2B5EF4-FFF2-40B4-BE49-F238E27FC236}">
                <a16:creationId xmlns:a16="http://schemas.microsoft.com/office/drawing/2014/main" xmlns="" id="{199A7222-F73B-4B85-8114-99559142FB8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8650" y="903600"/>
            <a:ext cx="3886200" cy="509233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Рисунок 5">
            <a:extLst>
              <a:ext uri="{FF2B5EF4-FFF2-40B4-BE49-F238E27FC236}">
                <a16:creationId xmlns:a16="http://schemas.microsoft.com/office/drawing/2014/main" xmlns="" id="{4469B468-9231-4A96-ABBB-527F4CF013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29150" y="903600"/>
            <a:ext cx="3886200" cy="5092330"/>
          </a:xfrm>
        </p:spPr>
        <p:txBody>
          <a:bodyPr/>
          <a:lstStyle/>
          <a:p>
            <a:endParaRPr lang="ru-RU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572CC4C8-BB63-46DD-B7CD-9B255830463D}"/>
              </a:ext>
            </a:extLst>
          </p:cNvPr>
          <p:cNvCxnSpPr>
            <a:cxnSpLocks/>
          </p:cNvCxnSpPr>
          <p:nvPr userDrawn="1"/>
        </p:nvCxnSpPr>
        <p:spPr>
          <a:xfrm>
            <a:off x="628650" y="761362"/>
            <a:ext cx="7886700" cy="0"/>
          </a:xfrm>
          <a:prstGeom prst="line">
            <a:avLst/>
          </a:prstGeom>
          <a:ln w="22225">
            <a:solidFill>
              <a:srgbClr val="537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00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000"/>
            <a:ext cx="7886700" cy="687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03600"/>
            <a:ext cx="3868340" cy="550258"/>
          </a:xfrm>
        </p:spPr>
        <p:txBody>
          <a:bodyPr anchor="b">
            <a:normAutofit/>
          </a:bodyPr>
          <a:lstStyle>
            <a:lvl1pPr marL="0" indent="0">
              <a:lnSpc>
                <a:spcPct val="50000"/>
              </a:lnSpc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</a:t>
            </a:r>
          </a:p>
          <a:p>
            <a:pPr lvl="0"/>
            <a:r>
              <a:rPr lang="ru-RU" dirty="0"/>
              <a:t>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561664"/>
            <a:ext cx="3868340" cy="4628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903600"/>
            <a:ext cx="3887391" cy="550258"/>
          </a:xfrm>
        </p:spPr>
        <p:txBody>
          <a:bodyPr anchor="b">
            <a:normAutofit/>
          </a:bodyPr>
          <a:lstStyle>
            <a:lvl1pPr marL="0" indent="0">
              <a:lnSpc>
                <a:spcPct val="50000"/>
              </a:lnSpc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</a:t>
            </a:r>
          </a:p>
          <a:p>
            <a:pPr lvl="0"/>
            <a:r>
              <a:rPr lang="ru-RU" dirty="0"/>
              <a:t>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561664"/>
            <a:ext cx="3887391" cy="4628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Ромб 9">
            <a:extLst>
              <a:ext uri="{FF2B5EF4-FFF2-40B4-BE49-F238E27FC236}">
                <a16:creationId xmlns:a16="http://schemas.microsoft.com/office/drawing/2014/main" xmlns="" id="{5BCECF39-A88B-4C42-99F7-2ED7AD335866}"/>
              </a:ext>
            </a:extLst>
          </p:cNvPr>
          <p:cNvSpPr/>
          <p:nvPr userDrawn="1"/>
        </p:nvSpPr>
        <p:spPr>
          <a:xfrm>
            <a:off x="4342446" y="6599750"/>
            <a:ext cx="524152" cy="280800"/>
          </a:xfrm>
          <a:prstGeom prst="diamond">
            <a:avLst/>
          </a:prstGeom>
          <a:solidFill>
            <a:schemeClr val="bg1"/>
          </a:solidFill>
          <a:ln w="6350">
            <a:solidFill>
              <a:srgbClr val="5375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11" name="Номер слайда 25">
            <a:extLst>
              <a:ext uri="{FF2B5EF4-FFF2-40B4-BE49-F238E27FC236}">
                <a16:creationId xmlns:a16="http://schemas.microsoft.com/office/drawing/2014/main" xmlns="" id="{82209009-8931-4F39-AFC3-332DC2C31C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384532" y="6591826"/>
            <a:ext cx="427500" cy="28710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ln>
                  <a:solidFill>
                    <a:srgbClr val="537599"/>
                  </a:solidFill>
                </a:ln>
                <a:solidFill>
                  <a:schemeClr val="bg1"/>
                </a:solidFill>
              </a:defRPr>
            </a:lvl1pPr>
          </a:lstStyle>
          <a:p>
            <a:fld id="{24882390-5E8C-4CFA-AF90-B2445B96FD8B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0550351E-7D6F-4C22-B086-34698292BA26}"/>
              </a:ext>
            </a:extLst>
          </p:cNvPr>
          <p:cNvCxnSpPr>
            <a:cxnSpLocks/>
          </p:cNvCxnSpPr>
          <p:nvPr userDrawn="1"/>
        </p:nvCxnSpPr>
        <p:spPr>
          <a:xfrm>
            <a:off x="628652" y="761362"/>
            <a:ext cx="7887891" cy="0"/>
          </a:xfrm>
          <a:prstGeom prst="line">
            <a:avLst/>
          </a:prstGeom>
          <a:ln w="22225">
            <a:solidFill>
              <a:srgbClr val="537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45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Ромб 5">
            <a:extLst>
              <a:ext uri="{FF2B5EF4-FFF2-40B4-BE49-F238E27FC236}">
                <a16:creationId xmlns:a16="http://schemas.microsoft.com/office/drawing/2014/main" xmlns="" id="{6E3C7148-48C5-412D-A636-2B912D6D76DD}"/>
              </a:ext>
            </a:extLst>
          </p:cNvPr>
          <p:cNvSpPr/>
          <p:nvPr userDrawn="1"/>
        </p:nvSpPr>
        <p:spPr>
          <a:xfrm>
            <a:off x="4342446" y="6599750"/>
            <a:ext cx="524152" cy="280800"/>
          </a:xfrm>
          <a:prstGeom prst="diamond">
            <a:avLst/>
          </a:prstGeom>
          <a:solidFill>
            <a:schemeClr val="bg1"/>
          </a:solidFill>
          <a:ln w="6350">
            <a:solidFill>
              <a:srgbClr val="5375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7" name="Номер слайда 25">
            <a:extLst>
              <a:ext uri="{FF2B5EF4-FFF2-40B4-BE49-F238E27FC236}">
                <a16:creationId xmlns:a16="http://schemas.microsoft.com/office/drawing/2014/main" xmlns="" id="{58957B7E-92D6-40EF-980D-1EA85EDEA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84532" y="6591826"/>
            <a:ext cx="427500" cy="28710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ln>
                  <a:solidFill>
                    <a:srgbClr val="537599"/>
                  </a:solidFill>
                </a:ln>
                <a:solidFill>
                  <a:schemeClr val="bg1"/>
                </a:solidFill>
              </a:defRPr>
            </a:lvl1pPr>
          </a:lstStyle>
          <a:p>
            <a:fld id="{24882390-5E8C-4CFA-AF90-B2445B96FD8B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13E6A997-A5BE-466D-AA27-19A14543B654}"/>
              </a:ext>
            </a:extLst>
          </p:cNvPr>
          <p:cNvCxnSpPr>
            <a:cxnSpLocks/>
          </p:cNvCxnSpPr>
          <p:nvPr userDrawn="1"/>
        </p:nvCxnSpPr>
        <p:spPr>
          <a:xfrm>
            <a:off x="628650" y="761362"/>
            <a:ext cx="7886700" cy="0"/>
          </a:xfrm>
          <a:prstGeom prst="line">
            <a:avLst/>
          </a:prstGeom>
          <a:ln w="22225">
            <a:solidFill>
              <a:srgbClr val="537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26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омб 4">
            <a:extLst>
              <a:ext uri="{FF2B5EF4-FFF2-40B4-BE49-F238E27FC236}">
                <a16:creationId xmlns:a16="http://schemas.microsoft.com/office/drawing/2014/main" xmlns="" id="{10E087FF-C48F-43A3-B51E-CB79F6A1DBFD}"/>
              </a:ext>
            </a:extLst>
          </p:cNvPr>
          <p:cNvSpPr/>
          <p:nvPr userDrawn="1"/>
        </p:nvSpPr>
        <p:spPr>
          <a:xfrm>
            <a:off x="4342446" y="6599750"/>
            <a:ext cx="524152" cy="280800"/>
          </a:xfrm>
          <a:prstGeom prst="diamond">
            <a:avLst/>
          </a:prstGeom>
          <a:solidFill>
            <a:schemeClr val="bg1"/>
          </a:solidFill>
          <a:ln w="6350">
            <a:solidFill>
              <a:srgbClr val="5375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6" name="Номер слайда 25">
            <a:extLst>
              <a:ext uri="{FF2B5EF4-FFF2-40B4-BE49-F238E27FC236}">
                <a16:creationId xmlns:a16="http://schemas.microsoft.com/office/drawing/2014/main" xmlns="" id="{7D87A676-E0D2-4A74-AC09-ACAD121028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84532" y="6591826"/>
            <a:ext cx="427500" cy="28710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ln>
                  <a:solidFill>
                    <a:srgbClr val="537599"/>
                  </a:solidFill>
                </a:ln>
                <a:solidFill>
                  <a:schemeClr val="bg1"/>
                </a:solidFill>
              </a:defRPr>
            </a:lvl1pPr>
          </a:lstStyle>
          <a:p>
            <a:fld id="{24882390-5E8C-4CFA-AF90-B2445B96FD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53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815AD966-4302-48E2-9828-B1F03FA0B06C}"/>
              </a:ext>
            </a:extLst>
          </p:cNvPr>
          <p:cNvSpPr/>
          <p:nvPr userDrawn="1"/>
        </p:nvSpPr>
        <p:spPr bwMode="auto">
          <a:xfrm rot="5400000">
            <a:off x="-3272458" y="3265886"/>
            <a:ext cx="6901104" cy="369332"/>
          </a:xfrm>
          <a:prstGeom prst="rect">
            <a:avLst/>
          </a:prstGeom>
          <a:solidFill>
            <a:srgbClr val="537599"/>
          </a:solidFill>
          <a:ln w="25400" cap="flat" cmpd="sng" algn="ctr">
            <a:noFill/>
            <a:prstDash val="solid"/>
            <a:bevel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2043553-3B14-472E-B596-C069E0028D39}"/>
              </a:ext>
            </a:extLst>
          </p:cNvPr>
          <p:cNvSpPr txBox="1"/>
          <p:nvPr userDrawn="1"/>
        </p:nvSpPr>
        <p:spPr>
          <a:xfrm>
            <a:off x="946" y="8307"/>
            <a:ext cx="357238" cy="6740307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800" dirty="0">
                <a:solidFill>
                  <a:schemeClr val="tx1">
                    <a:alpha val="10000"/>
                  </a:schemeClr>
                </a:solidFill>
              </a:rPr>
              <a:t>01010100010010010010101010101010000001010101011111101010101010111111111110010010010101000101001010101001010010101001010010000001000011</a:t>
            </a:r>
            <a:r>
              <a:rPr lang="en-US" sz="800" dirty="0">
                <a:solidFill>
                  <a:schemeClr val="tx1">
                    <a:alpha val="10000"/>
                  </a:schemeClr>
                </a:solidFill>
              </a:rPr>
              <a:t>100100100100001010000101111111111110101010100100101111110010001000101011111000000100101101010101010101000011110</a:t>
            </a:r>
            <a:r>
              <a:rPr lang="ru-RU" sz="800" dirty="0">
                <a:solidFill>
                  <a:schemeClr val="tx1">
                    <a:alpha val="10000"/>
                  </a:schemeClr>
                </a:solidFill>
              </a:rPr>
              <a:t>00110000100101010010111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815AD966-4302-48E2-9828-B1F03FA0B06C}"/>
              </a:ext>
            </a:extLst>
          </p:cNvPr>
          <p:cNvSpPr/>
          <p:nvPr userDrawn="1"/>
        </p:nvSpPr>
        <p:spPr bwMode="auto">
          <a:xfrm>
            <a:off x="0" y="6556718"/>
            <a:ext cx="9144000" cy="369332"/>
          </a:xfrm>
          <a:prstGeom prst="rect">
            <a:avLst/>
          </a:prstGeom>
          <a:solidFill>
            <a:srgbClr val="537599"/>
          </a:solidFill>
          <a:ln w="25400" cap="flat" cmpd="sng" algn="ctr">
            <a:noFill/>
            <a:prstDash val="solid"/>
            <a:bevel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6041EA13-1187-4A3C-BF37-92B8738E17CC}"/>
              </a:ext>
            </a:extLst>
          </p:cNvPr>
          <p:cNvSpPr txBox="1"/>
          <p:nvPr userDrawn="1"/>
        </p:nvSpPr>
        <p:spPr>
          <a:xfrm>
            <a:off x="-6572" y="6562550"/>
            <a:ext cx="9146746" cy="338554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/>
          <a:p>
            <a:r>
              <a:rPr lang="ru-RU" sz="800" dirty="0">
                <a:solidFill>
                  <a:schemeClr val="tx1">
                    <a:alpha val="10000"/>
                  </a:schemeClr>
                </a:solidFill>
              </a:rPr>
              <a:t>0101010001001001001010101010101000000101010101111110101010101011111111111001001001010100010100101010100101001010100101001000000100001001010101010101011111111101000010010101011110101010101010110101010101010011001101010101010000010010101001000100010010111111101011110101111101011111111010101010110101010100101010101011011010111111011010100110000100101010010111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094"/>
            <a:ext cx="7886700" cy="687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EC48BF25-72CE-40D3-AEF7-19ED32CA997A}"/>
              </a:ext>
            </a:extLst>
          </p:cNvPr>
          <p:cNvSpPr/>
          <p:nvPr userDrawn="1"/>
        </p:nvSpPr>
        <p:spPr bwMode="auto">
          <a:xfrm>
            <a:off x="8171381" y="5948484"/>
            <a:ext cx="972000" cy="972000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  <a:bevel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7E671DEE-97FB-4F25-B803-F0D41F5830C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209447" y="6038484"/>
            <a:ext cx="907780" cy="792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1452694-CC9C-43F6-AEB8-56C95B5E244C}"/>
              </a:ext>
            </a:extLst>
          </p:cNvPr>
          <p:cNvSpPr txBox="1"/>
          <p:nvPr userDrawn="1"/>
        </p:nvSpPr>
        <p:spPr>
          <a:xfrm>
            <a:off x="7344112" y="6501575"/>
            <a:ext cx="9236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www.kaf22.ru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2BA0A7D-843A-42F6-A93A-7F372F48E8E3}"/>
              </a:ext>
            </a:extLst>
          </p:cNvPr>
          <p:cNvSpPr txBox="1"/>
          <p:nvPr userDrawn="1"/>
        </p:nvSpPr>
        <p:spPr>
          <a:xfrm>
            <a:off x="6483895" y="6364839"/>
            <a:ext cx="1814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537599"/>
                </a:solidFill>
              </a:rPr>
              <a:t>Кафедра №22 «Кибернетика»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84556"/>
            <a:ext cx="7886700" cy="5092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Номер слайда 25">
            <a:extLst>
              <a:ext uri="{FF2B5EF4-FFF2-40B4-BE49-F238E27FC236}">
                <a16:creationId xmlns:a16="http://schemas.microsoft.com/office/drawing/2014/main" xmlns="" id="{42C05CDA-94F1-4017-849E-91F43794E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57381" y="112172"/>
            <a:ext cx="427500" cy="280800"/>
          </a:xfrm>
          <a:prstGeom prst="rect">
            <a:avLst/>
          </a:prstGeom>
          <a:solidFill>
            <a:srgbClr val="FFFFFF"/>
          </a:solidFill>
          <a:ln w="6350">
            <a:solidFill>
              <a:srgbClr val="537599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ln>
                  <a:solidFill>
                    <a:srgbClr val="537599"/>
                  </a:solidFill>
                </a:ln>
                <a:solidFill>
                  <a:schemeClr val="bg1"/>
                </a:solidFill>
              </a:defRPr>
            </a:lvl1pPr>
          </a:lstStyle>
          <a:p>
            <a:fld id="{24882390-5E8C-4CFA-AF90-B2445B96FD8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xmlns="" id="{DC48568F-3887-4E0C-9A67-562A7C93CD80}"/>
              </a:ext>
            </a:extLst>
          </p:cNvPr>
          <p:cNvSpPr/>
          <p:nvPr userDrawn="1"/>
        </p:nvSpPr>
        <p:spPr bwMode="auto">
          <a:xfrm>
            <a:off x="142" y="5944226"/>
            <a:ext cx="972000" cy="972000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  <a:bevel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F1D996F7-15DE-4568-A6EE-4FC63ECE8488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1237" y="6034226"/>
            <a:ext cx="767684" cy="792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E5E14EE-4BBF-41D9-953D-90E980C4FC24}"/>
              </a:ext>
            </a:extLst>
          </p:cNvPr>
          <p:cNvSpPr txBox="1"/>
          <p:nvPr userDrawn="1"/>
        </p:nvSpPr>
        <p:spPr>
          <a:xfrm>
            <a:off x="886699" y="6498400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n>
                  <a:noFill/>
                </a:ln>
                <a:solidFill>
                  <a:schemeClr val="bg1"/>
                </a:solidFill>
              </a:rPr>
              <a:t>www.mephi.ru</a:t>
            </a:r>
            <a:endParaRPr lang="ru-RU" sz="1000" dirty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5A4C9A7-6C12-4AD6-ABA3-D08646DA6E43}"/>
              </a:ext>
            </a:extLst>
          </p:cNvPr>
          <p:cNvSpPr txBox="1"/>
          <p:nvPr userDrawn="1"/>
        </p:nvSpPr>
        <p:spPr>
          <a:xfrm>
            <a:off x="874516" y="6383251"/>
            <a:ext cx="8755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srgbClr val="537599"/>
                </a:solidFill>
              </a:rPr>
              <a:t>НИЯУ МИФИ</a:t>
            </a:r>
          </a:p>
        </p:txBody>
      </p:sp>
    </p:spTree>
    <p:extLst>
      <p:ext uri="{BB962C8B-B14F-4D97-AF65-F5344CB8AC3E}">
        <p14:creationId xmlns:p14="http://schemas.microsoft.com/office/powerpoint/2010/main" val="408524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0" r:id="rId3"/>
    <p:sldLayoutId id="2147483662" r:id="rId4"/>
    <p:sldLayoutId id="2147483664" r:id="rId5"/>
    <p:sldLayoutId id="2147483668" r:id="rId6"/>
    <p:sldLayoutId id="2147483665" r:id="rId7"/>
    <p:sldLayoutId id="2147483666" r:id="rId8"/>
    <p:sldLayoutId id="2147483667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527DBD-F420-4EFA-8A1D-AF46055A4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Методические указания к подготовке презентации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9FDF998-F326-477A-B9A1-3F6A5A319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25882"/>
            <a:ext cx="7886700" cy="4839918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/>
              <a:t>Общие требования: минимум текста, максимум табличной и графической информации. </a:t>
            </a:r>
          </a:p>
          <a:p>
            <a:r>
              <a:rPr lang="ru-RU" i="1" dirty="0"/>
              <a:t>Преимущественно текстовыми могут оставаться только слайды «титульный лист», «реферат», «цель», «задачи», «заключение», «список литературы» и «апробация».</a:t>
            </a:r>
          </a:p>
          <a:p>
            <a:r>
              <a:rPr lang="ru-RU" i="1" dirty="0"/>
              <a:t>Везде, где не указано иное, желательно посвятить вопросу один слайд.</a:t>
            </a:r>
          </a:p>
          <a:p>
            <a:r>
              <a:rPr lang="ru-RU" i="1" dirty="0"/>
              <a:t>Общий объем презентации: 15-20 слайдов.</a:t>
            </a:r>
          </a:p>
          <a:p>
            <a:r>
              <a:rPr lang="ru-RU" i="1" dirty="0"/>
              <a:t>Речь (выступление): 7-10 минут. Во время выступления зачитывать полностью текстовые слайды не следует. Имеющееся время лучше потратить на объяснение слайдов, содержащих модели, диаграммы, результаты реализации. </a:t>
            </a:r>
          </a:p>
          <a:p>
            <a:r>
              <a:rPr lang="ru-RU" i="1" dirty="0"/>
              <a:t>При оформлении презентации следует использовать имеющиеся макеты слайдов (Слайды -</a:t>
            </a:r>
            <a:r>
              <a:rPr lang="en-US" i="1" dirty="0"/>
              <a:t>&gt;</a:t>
            </a:r>
            <a:r>
              <a:rPr lang="ru-RU" i="1" dirty="0"/>
              <a:t> Макет -</a:t>
            </a:r>
            <a:r>
              <a:rPr lang="en-US" i="1" dirty="0"/>
              <a:t>&gt;</a:t>
            </a:r>
            <a:r>
              <a:rPr lang="ru-RU" i="1" dirty="0"/>
              <a:t> </a:t>
            </a:r>
            <a:r>
              <a:rPr lang="en-US" i="1" dirty="0"/>
              <a:t>[</a:t>
            </a:r>
            <a:r>
              <a:rPr lang="ru-RU" i="1" dirty="0"/>
              <a:t>выбираем макет</a:t>
            </a:r>
            <a:r>
              <a:rPr lang="en-US" i="1" dirty="0"/>
              <a:t>]</a:t>
            </a:r>
            <a:r>
              <a:rPr lang="ru-RU" i="1" dirty="0"/>
              <a:t>)</a:t>
            </a:r>
            <a:endParaRPr lang="en-US" i="1" dirty="0"/>
          </a:p>
          <a:p>
            <a:r>
              <a:rPr lang="ru-RU" i="1" dirty="0">
                <a:solidFill>
                  <a:srgbClr val="92D050"/>
                </a:solidFill>
              </a:rPr>
              <a:t>Зеленый текст – то, что требуется заменить</a:t>
            </a:r>
            <a:endParaRPr lang="ru-RU" i="1" dirty="0"/>
          </a:p>
          <a:p>
            <a:r>
              <a:rPr lang="ru-RU" i="1" dirty="0"/>
              <a:t>Презентация также должна быть распечатана в качестве раздаточного материала в количестве 5 экземпляров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Предусмотрены 3 шаблона </a:t>
            </a:r>
            <a:r>
              <a:rPr lang="ru-RU" i="1" smtClean="0"/>
              <a:t>титульных слайдов: УИР, НИР, ВКР</a:t>
            </a:r>
            <a:endParaRPr lang="en-US" i="1" dirty="0" smtClean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C2D55BF-4B31-482A-B074-0F934A63E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882390-5E8C-4CFA-AF90-B2445B96FD8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14709B5B-479C-49BA-BE13-FDE6A2B0C715}"/>
              </a:ext>
            </a:extLst>
          </p:cNvPr>
          <p:cNvSpPr txBox="1">
            <a:spLocks/>
          </p:cNvSpPr>
          <p:nvPr/>
        </p:nvSpPr>
        <p:spPr>
          <a:xfrm>
            <a:off x="1384491" y="5882869"/>
            <a:ext cx="6427582" cy="432048"/>
          </a:xfrm>
          <a:prstGeom prst="rect">
            <a:avLst/>
          </a:prstGeom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sz="2000" kern="0" dirty="0">
                <a:solidFill>
                  <a:srgbClr val="FF0000"/>
                </a:solidFill>
                <a:sym typeface="Arial" pitchFamily="34" charset="0"/>
              </a:rPr>
              <a:t>Служебный слайд. В итоговую презентацию НЕ включать</a:t>
            </a:r>
          </a:p>
        </p:txBody>
      </p:sp>
    </p:spTree>
    <p:extLst>
      <p:ext uri="{BB962C8B-B14F-4D97-AF65-F5344CB8AC3E}">
        <p14:creationId xmlns:p14="http://schemas.microsoft.com/office/powerpoint/2010/main" val="441139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5E7167-93AC-45B8-975E-EB300E4CD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92D050"/>
                </a:solidFill>
              </a:rPr>
              <a:t>Результаты проектирования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13B1AE-48EE-42FA-8989-E3E8AEFBF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92D050"/>
                </a:solidFill>
              </a:rPr>
              <a:t>Ответ на вопрос - КАК система будет устроена, как она будет выполнять функции, выявленные на этапе моделирования. </a:t>
            </a:r>
          </a:p>
          <a:p>
            <a:r>
              <a:rPr lang="ru-RU" sz="2000" dirty="0">
                <a:solidFill>
                  <a:srgbClr val="92D050"/>
                </a:solidFill>
              </a:rPr>
              <a:t>В </a:t>
            </a:r>
            <a:r>
              <a:rPr lang="ru-RU" sz="2000" dirty="0" err="1">
                <a:solidFill>
                  <a:srgbClr val="92D050"/>
                </a:solidFill>
              </a:rPr>
              <a:t>т.ч</a:t>
            </a:r>
            <a:r>
              <a:rPr lang="ru-RU" sz="2000" dirty="0">
                <a:solidFill>
                  <a:srgbClr val="92D050"/>
                </a:solidFill>
              </a:rPr>
              <a:t>. архитектура системы, диаграммы компонентов и классов, проектирование взаимодействия компонентов системы, модели баз данных, проектирование  интерфейса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2626DD7-7A04-46BC-87B1-4C818B43FD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882390-5E8C-4CFA-AF90-B2445B96FD8B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1FC2D17C-2CCF-47AF-9964-17E9EB25CDC8}"/>
              </a:ext>
            </a:extLst>
          </p:cNvPr>
          <p:cNvSpPr txBox="1">
            <a:spLocks/>
          </p:cNvSpPr>
          <p:nvPr/>
        </p:nvSpPr>
        <p:spPr>
          <a:xfrm>
            <a:off x="3734186" y="5449050"/>
            <a:ext cx="1728192" cy="6480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z="2400" kern="0" dirty="0">
                <a:solidFill>
                  <a:srgbClr val="FF0000"/>
                </a:solidFill>
                <a:sym typeface="Arial" pitchFamily="34" charset="0"/>
              </a:rPr>
              <a:t>1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 - 3 слайда</a:t>
            </a:r>
          </a:p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195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D859FE-0C84-474E-96A4-72A9CAF34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92D050"/>
                </a:solidFill>
              </a:rPr>
              <a:t>Результаты реализации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2C92BAB-7D78-4BA9-A36B-A660F58C4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92D050"/>
                </a:solidFill>
              </a:rPr>
              <a:t>Обоснование и выбор инструментальных средств реализации (исп. платформы, фреймворки, библиотеки и т.п., если соответствующего выбора не выполнялось в анализе)</a:t>
            </a:r>
          </a:p>
          <a:p>
            <a:r>
              <a:rPr lang="ru-RU" sz="2000" dirty="0">
                <a:solidFill>
                  <a:srgbClr val="92D050"/>
                </a:solidFill>
              </a:rPr>
              <a:t>Описание основных сценариев использования</a:t>
            </a:r>
          </a:p>
          <a:p>
            <a:r>
              <a:rPr lang="ru-RU" sz="2000" dirty="0">
                <a:solidFill>
                  <a:srgbClr val="92D050"/>
                </a:solidFill>
              </a:rPr>
              <a:t>Скриншоты разработанного приложения</a:t>
            </a:r>
          </a:p>
          <a:p>
            <a:r>
              <a:rPr lang="ru-RU" sz="2000" dirty="0">
                <a:solidFill>
                  <a:srgbClr val="92D050"/>
                </a:solidFill>
              </a:rPr>
              <a:t>Сравнение полученной реализации с известными аналогами</a:t>
            </a:r>
          </a:p>
          <a:p>
            <a:r>
              <a:rPr lang="ru-RU" sz="2000" dirty="0">
                <a:solidFill>
                  <a:srgbClr val="92D050"/>
                </a:solidFill>
              </a:rPr>
              <a:t>Описание методики тестирования (в </a:t>
            </a:r>
            <a:r>
              <a:rPr lang="ru-RU" sz="2000" dirty="0" err="1">
                <a:solidFill>
                  <a:srgbClr val="92D050"/>
                </a:solidFill>
              </a:rPr>
              <a:t>т.ч</a:t>
            </a:r>
            <a:r>
              <a:rPr lang="ru-RU" sz="2000" dirty="0">
                <a:solidFill>
                  <a:srgbClr val="92D050"/>
                </a:solidFill>
              </a:rPr>
              <a:t>. тест-план, либо фрагменты), результаты тестирования в соответствии с методикой – в табличном виде, в виде графиков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37AA394-B5C2-4F01-84A1-584E5DBA33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882390-5E8C-4CFA-AF90-B2445B96FD8B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EB6906E3-E097-4CF7-87D0-6D930550C773}"/>
              </a:ext>
            </a:extLst>
          </p:cNvPr>
          <p:cNvSpPr txBox="1">
            <a:spLocks/>
          </p:cNvSpPr>
          <p:nvPr/>
        </p:nvSpPr>
        <p:spPr>
          <a:xfrm>
            <a:off x="3734186" y="5449050"/>
            <a:ext cx="1728192" cy="6480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2 - </a:t>
            </a:r>
            <a:r>
              <a:rPr lang="ru-RU" sz="2400" kern="0" dirty="0">
                <a:solidFill>
                  <a:srgbClr val="FF0000"/>
                </a:solidFill>
                <a:sym typeface="Arial" pitchFamily="34" charset="0"/>
              </a:rPr>
              <a:t>4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 слайда</a:t>
            </a:r>
          </a:p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056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470E8A-0BFF-40FC-AF15-C98AA8125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234DA04-64EE-4D42-8E87-D1252CF26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>
                <a:solidFill>
                  <a:srgbClr val="92D050"/>
                </a:solidFill>
              </a:rPr>
              <a:t>Попунктно</a:t>
            </a:r>
            <a:r>
              <a:rPr lang="ru-RU" sz="2000" dirty="0">
                <a:solidFill>
                  <a:srgbClr val="92D050"/>
                </a:solidFill>
              </a:rPr>
              <a:t> – полученные результаты: достигнутая цель и решенные задачи.</a:t>
            </a:r>
          </a:p>
          <a:p>
            <a:r>
              <a:rPr lang="ru-RU" sz="2000" dirty="0">
                <a:solidFill>
                  <a:srgbClr val="92D050"/>
                </a:solidFill>
              </a:rPr>
              <a:t>Множество решенных задач должно содержать результаты решения поставленных задач в качестве подмножества  - иными словами все поставленные задачи должны быть решены (либо дано объяснение, почему их решить не удалось или невозможно).</a:t>
            </a:r>
          </a:p>
          <a:p>
            <a:endParaRPr lang="ru-RU" sz="2000" dirty="0">
              <a:solidFill>
                <a:srgbClr val="92D05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CD75472-FE73-482B-BBF9-3BAD5BF45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882390-5E8C-4CFA-AF90-B2445B96FD8B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4256C0AA-381F-4CD8-8272-9300CB29FF4F}"/>
              </a:ext>
            </a:extLst>
          </p:cNvPr>
          <p:cNvSpPr txBox="1">
            <a:spLocks/>
          </p:cNvSpPr>
          <p:nvPr/>
        </p:nvSpPr>
        <p:spPr>
          <a:xfrm>
            <a:off x="3734186" y="5449050"/>
            <a:ext cx="1728192" cy="6480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z="2400" kern="0" dirty="0">
                <a:solidFill>
                  <a:srgbClr val="FF0000"/>
                </a:solidFill>
                <a:sym typeface="Arial" pitchFamily="34" charset="0"/>
              </a:rPr>
              <a:t>1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 - 2 слайда</a:t>
            </a:r>
          </a:p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049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073F24-EC6D-43D3-9B5C-77330BE47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Список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ABE0A13-EBBD-48DB-AF3F-8247DFA98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92D050"/>
                </a:solidFill>
              </a:rPr>
              <a:t>На слайд выносятся основные использованные источники.</a:t>
            </a:r>
          </a:p>
          <a:p>
            <a:r>
              <a:rPr lang="ru-RU" sz="2000" dirty="0">
                <a:solidFill>
                  <a:srgbClr val="92D050"/>
                </a:solidFill>
              </a:rPr>
              <a:t>Студент должен быть готов ответить на вопросы: как и зачем был использован тот или иной источник.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srgbClr val="92D050"/>
                </a:solidFill>
              </a:rPr>
              <a:t>Иванов В.В. … / …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srgbClr val="92D050"/>
                </a:solidFill>
              </a:rPr>
              <a:t>Петров П.П. … / …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srgbClr val="92D050"/>
                </a:solidFill>
              </a:rPr>
              <a:t>…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986E03B-A1D1-49B5-9182-3A8C3716AA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882390-5E8C-4CFA-AF90-B2445B96FD8B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AD49DCC9-927F-4E34-948F-EBC14E4F9690}"/>
              </a:ext>
            </a:extLst>
          </p:cNvPr>
          <p:cNvSpPr txBox="1">
            <a:spLocks/>
          </p:cNvSpPr>
          <p:nvPr/>
        </p:nvSpPr>
        <p:spPr>
          <a:xfrm>
            <a:off x="2190351" y="5464354"/>
            <a:ext cx="4763297" cy="64807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Обычно от 3-х до 10 источников</a:t>
            </a:r>
          </a:p>
        </p:txBody>
      </p:sp>
    </p:spTree>
    <p:extLst>
      <p:ext uri="{BB962C8B-B14F-4D97-AF65-F5344CB8AC3E}">
        <p14:creationId xmlns:p14="http://schemas.microsoft.com/office/powerpoint/2010/main" val="3922664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80CA07-1D16-4A41-9EF8-149DA7D7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Апробация результатов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209459D-61F9-4B79-980B-0ECCD94E4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92D050"/>
                </a:solidFill>
              </a:rPr>
              <a:t>По теме работы опубликовано:</a:t>
            </a:r>
          </a:p>
          <a:p>
            <a:pPr lvl="1"/>
            <a:r>
              <a:rPr lang="ru-RU" sz="1600" dirty="0">
                <a:solidFill>
                  <a:srgbClr val="92D050"/>
                </a:solidFill>
              </a:rPr>
              <a:t>… статей в журналах рекомендованных ВАК</a:t>
            </a:r>
          </a:p>
          <a:p>
            <a:pPr lvl="1"/>
            <a:r>
              <a:rPr lang="ru-RU" sz="1600" dirty="0">
                <a:solidFill>
                  <a:srgbClr val="92D050"/>
                </a:solidFill>
              </a:rPr>
              <a:t>… статей в журналах, индексированных РИНЦ</a:t>
            </a:r>
          </a:p>
          <a:p>
            <a:pPr lvl="1"/>
            <a:r>
              <a:rPr lang="ru-RU" sz="1600" dirty="0">
                <a:solidFill>
                  <a:srgbClr val="92D050"/>
                </a:solidFill>
              </a:rPr>
              <a:t>… статей в журналах, индексированных SCOPUS, </a:t>
            </a:r>
            <a:r>
              <a:rPr lang="ru-RU" sz="1600" dirty="0" err="1">
                <a:solidFill>
                  <a:srgbClr val="92D050"/>
                </a:solidFill>
              </a:rPr>
              <a:t>Web</a:t>
            </a:r>
            <a:r>
              <a:rPr lang="ru-RU" sz="1600" dirty="0">
                <a:solidFill>
                  <a:srgbClr val="92D050"/>
                </a:solidFill>
              </a:rPr>
              <a:t> </a:t>
            </a:r>
            <a:r>
              <a:rPr lang="ru-RU" sz="1600" dirty="0" err="1">
                <a:solidFill>
                  <a:srgbClr val="92D050"/>
                </a:solidFill>
              </a:rPr>
              <a:t>of</a:t>
            </a:r>
            <a:r>
              <a:rPr lang="ru-RU" sz="1600" dirty="0">
                <a:solidFill>
                  <a:srgbClr val="92D050"/>
                </a:solidFill>
              </a:rPr>
              <a:t> </a:t>
            </a:r>
            <a:r>
              <a:rPr lang="ru-RU" sz="1600" dirty="0" err="1">
                <a:solidFill>
                  <a:srgbClr val="92D050"/>
                </a:solidFill>
              </a:rPr>
              <a:t>Science</a:t>
            </a:r>
            <a:r>
              <a:rPr lang="ru-RU" sz="1600" dirty="0">
                <a:solidFill>
                  <a:srgbClr val="92D050"/>
                </a:solidFill>
              </a:rPr>
              <a:t> …</a:t>
            </a:r>
          </a:p>
          <a:p>
            <a:r>
              <a:rPr lang="ru-RU" sz="2000" dirty="0">
                <a:solidFill>
                  <a:srgbClr val="92D050"/>
                </a:solidFill>
              </a:rPr>
              <a:t>Получены патенты, акты о внедрении ….</a:t>
            </a:r>
          </a:p>
          <a:p>
            <a:pPr lvl="1"/>
            <a:r>
              <a:rPr lang="ru-RU" sz="1600" dirty="0">
                <a:solidFill>
                  <a:srgbClr val="92D050"/>
                </a:solidFill>
              </a:rPr>
              <a:t>…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7C36EC5-1543-4058-8B48-7393A8322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882390-5E8C-4CFA-AF90-B2445B96FD8B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AD49DCC9-927F-4E34-948F-EBC14E4F9690}"/>
              </a:ext>
            </a:extLst>
          </p:cNvPr>
          <p:cNvSpPr txBox="1">
            <a:spLocks/>
          </p:cNvSpPr>
          <p:nvPr/>
        </p:nvSpPr>
        <p:spPr>
          <a:xfrm>
            <a:off x="2190351" y="5464354"/>
            <a:ext cx="4763297" cy="6480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z="2400" kern="0" dirty="0">
                <a:solidFill>
                  <a:srgbClr val="FF0000"/>
                </a:solidFill>
                <a:sym typeface="Arial" pitchFamily="34" charset="0"/>
              </a:rPr>
              <a:t>При наличии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03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69CC55E-4EB3-4177-9E4C-130DE6DB2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882390-5E8C-4CFA-AF90-B2445B96FD8B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5E80691-F45F-44E0-BF8C-9C2D6234271D}"/>
              </a:ext>
            </a:extLst>
          </p:cNvPr>
          <p:cNvSpPr txBox="1"/>
          <p:nvPr/>
        </p:nvSpPr>
        <p:spPr>
          <a:xfrm>
            <a:off x="2704173" y="2739374"/>
            <a:ext cx="37882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>
                <a:latin typeface="Arial Black" panose="020B0A040201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84061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к.т.н., доцент</a:t>
            </a:r>
          </a:p>
          <a:p>
            <a:r>
              <a:rPr lang="ru-RU" dirty="0"/>
              <a:t>Петров П.П.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466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202C55-90FC-4F03-9B69-0EB833983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Реферат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86C53B-B465-4F3B-B49B-55327FED7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Количественные характеристики – структура работы, количество страниц, таблиц и рисунков, объём кода.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481C50F-E29F-4C4B-B814-44C06F435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882390-5E8C-4CFA-AF90-B2445B96FD8B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D3BA13BB-4CF1-4A5E-96D5-95CFC42C2018}"/>
              </a:ext>
            </a:extLst>
          </p:cNvPr>
          <p:cNvSpPr txBox="1">
            <a:spLocks/>
          </p:cNvSpPr>
          <p:nvPr/>
        </p:nvSpPr>
        <p:spPr>
          <a:xfrm>
            <a:off x="3993124" y="5686444"/>
            <a:ext cx="1210316" cy="51730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1 слайд</a:t>
            </a:r>
          </a:p>
        </p:txBody>
      </p:sp>
    </p:spTree>
    <p:extLst>
      <p:ext uri="{BB962C8B-B14F-4D97-AF65-F5344CB8AC3E}">
        <p14:creationId xmlns:p14="http://schemas.microsoft.com/office/powerpoint/2010/main" val="2490735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396CDE-446F-4C6B-9F34-DB35333EE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Актуальность работы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97D350E-1B79-49AD-B3E8-A1014B661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92D050"/>
                </a:solidFill>
              </a:rPr>
              <a:t>Описание предметной области, указание на ключевые нерешенные проблемы, имеющие существенное значение в настоящее время. Краткая история вопроса, результаты сравнительного анализа существующих наработок, доказательство потребности в разработке (потенциальное влияние на данную и другие предметные области).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7821C45-0672-4067-B020-45CF2AE6E6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882390-5E8C-4CFA-AF90-B2445B96FD8B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43906F34-FC1C-4028-A3AD-64C53522A3F2}"/>
              </a:ext>
            </a:extLst>
          </p:cNvPr>
          <p:cNvSpPr txBox="1">
            <a:spLocks/>
          </p:cNvSpPr>
          <p:nvPr/>
        </p:nvSpPr>
        <p:spPr>
          <a:xfrm>
            <a:off x="3734186" y="5628313"/>
            <a:ext cx="1728192" cy="50405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1-2 слайда</a:t>
            </a:r>
          </a:p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856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BFB7A8-1E1A-4244-806F-8D6E13DF6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Цель ВКР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CEAFB75-0049-4183-BEAC-831022051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92D050"/>
                </a:solidFill>
              </a:rPr>
              <a:t>Приводится описание цели.</a:t>
            </a:r>
          </a:p>
          <a:p>
            <a:r>
              <a:rPr lang="ru-RU" sz="2000" dirty="0">
                <a:solidFill>
                  <a:srgbClr val="92D050"/>
                </a:solidFill>
              </a:rPr>
              <a:t>Работа может преследовать несколько целей (как независимых, так и взаимосвязанных). </a:t>
            </a:r>
          </a:p>
          <a:p>
            <a:r>
              <a:rPr lang="ru-RU" sz="2000" dirty="0">
                <a:solidFill>
                  <a:srgbClr val="92D050"/>
                </a:solidFill>
              </a:rPr>
              <a:t>Обычно целей не больше 3-х. </a:t>
            </a:r>
          </a:p>
          <a:p>
            <a:r>
              <a:rPr lang="ru-RU" sz="2000" dirty="0">
                <a:solidFill>
                  <a:srgbClr val="92D050"/>
                </a:solidFill>
              </a:rPr>
              <a:t>Следует описать все цели. </a:t>
            </a:r>
          </a:p>
          <a:p>
            <a:r>
              <a:rPr lang="ru-RU" sz="2000" dirty="0">
                <a:solidFill>
                  <a:srgbClr val="92D050"/>
                </a:solidFill>
              </a:rPr>
              <a:t>Цель – это, как правило, некоторый конкретный результат, которого хочется достичь. </a:t>
            </a:r>
          </a:p>
          <a:p>
            <a:r>
              <a:rPr lang="ru-RU" sz="2000" dirty="0">
                <a:solidFill>
                  <a:srgbClr val="92D050"/>
                </a:solidFill>
              </a:rPr>
              <a:t>Нередко, актуальность работы объясняет мотивацию, предпосылки, из которых вытекают цели.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09E31F2-6CA6-4B6F-B7C2-671F4B631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882390-5E8C-4CFA-AF90-B2445B96FD8B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83ADA455-26B1-4730-88D4-E6FF849843EE}"/>
              </a:ext>
            </a:extLst>
          </p:cNvPr>
          <p:cNvSpPr txBox="1">
            <a:spLocks/>
          </p:cNvSpPr>
          <p:nvPr/>
        </p:nvSpPr>
        <p:spPr>
          <a:xfrm>
            <a:off x="3993124" y="5686444"/>
            <a:ext cx="1210316" cy="51730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1 слайд</a:t>
            </a:r>
          </a:p>
        </p:txBody>
      </p:sp>
    </p:spTree>
    <p:extLst>
      <p:ext uri="{BB962C8B-B14F-4D97-AF65-F5344CB8AC3E}">
        <p14:creationId xmlns:p14="http://schemas.microsoft.com/office/powerpoint/2010/main" val="468203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86B86B-2E03-4E69-8B67-B032F26E1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92D050"/>
                </a:solidFill>
              </a:rPr>
              <a:t>Результаты анализа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AE41414-A40E-44EC-8934-8552EE0BC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92D050"/>
                </a:solidFill>
              </a:rPr>
              <a:t>Анализ того, как озвученной цели можно достичь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98D9483-C3F0-4C92-8AEC-290F460DE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882390-5E8C-4CFA-AF90-B2445B96FD8B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A79FE5DF-3455-432E-9EFF-0CAAC8811A55}"/>
              </a:ext>
            </a:extLst>
          </p:cNvPr>
          <p:cNvSpPr txBox="1">
            <a:spLocks/>
          </p:cNvSpPr>
          <p:nvPr/>
        </p:nvSpPr>
        <p:spPr>
          <a:xfrm>
            <a:off x="3779912" y="5445224"/>
            <a:ext cx="1728192" cy="6480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1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 - 3 слайд</a:t>
            </a:r>
          </a:p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44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8C1D19-330B-4CC1-918D-EC866EC4D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Задачи ВКР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F2DC5C4-F706-4886-AF63-489979282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92D050"/>
                </a:solidFill>
              </a:rPr>
              <a:t>По результатам анализа - сформулировать, какие задачи нужно решить, чтобы достичь заявленной цели</a:t>
            </a:r>
          </a:p>
          <a:p>
            <a:pPr marL="0">
              <a:buNone/>
            </a:pPr>
            <a:r>
              <a:rPr lang="ru-RU" sz="2000" dirty="0"/>
              <a:t>	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7FA2337-0BE5-47EC-8352-79BCEE0DA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882390-5E8C-4CFA-AF90-B2445B96FD8B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7A348EA1-4A1E-459F-BE44-5190153B3533}"/>
              </a:ext>
            </a:extLst>
          </p:cNvPr>
          <p:cNvSpPr txBox="1">
            <a:spLocks/>
          </p:cNvSpPr>
          <p:nvPr/>
        </p:nvSpPr>
        <p:spPr>
          <a:xfrm>
            <a:off x="3993124" y="5686444"/>
            <a:ext cx="1210316" cy="51730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1 слайд</a:t>
            </a:r>
          </a:p>
        </p:txBody>
      </p:sp>
    </p:spTree>
    <p:extLst>
      <p:ext uri="{BB962C8B-B14F-4D97-AF65-F5344CB8AC3E}">
        <p14:creationId xmlns:p14="http://schemas.microsoft.com/office/powerpoint/2010/main" val="182586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DA2664-D692-4762-9A26-60AA777F3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92D050"/>
                </a:solidFill>
              </a:rPr>
              <a:t>Результаты моделирования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07C90F9-5525-4510-83DB-99C627249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92D050"/>
                </a:solidFill>
              </a:rPr>
              <a:t>Результаты моделирования предметной области и протекающих в ней процессов – ответ на вопрос, что нужно заложить в будущую систему, в </a:t>
            </a:r>
            <a:r>
              <a:rPr lang="ru-RU" sz="2000" dirty="0" err="1">
                <a:solidFill>
                  <a:srgbClr val="92D050"/>
                </a:solidFill>
              </a:rPr>
              <a:t>т.ч</a:t>
            </a:r>
            <a:r>
              <a:rPr lang="ru-RU" sz="2000" dirty="0">
                <a:solidFill>
                  <a:srgbClr val="92D050"/>
                </a:solidFill>
              </a:rPr>
              <a:t>. какие функции.</a:t>
            </a:r>
          </a:p>
          <a:p>
            <a:r>
              <a:rPr lang="ru-RU" sz="2000" dirty="0">
                <a:solidFill>
                  <a:srgbClr val="92D050"/>
                </a:solidFill>
              </a:rPr>
              <a:t>В </a:t>
            </a:r>
            <a:r>
              <a:rPr lang="ru-RU" sz="2000" dirty="0" err="1">
                <a:solidFill>
                  <a:srgbClr val="92D050"/>
                </a:solidFill>
              </a:rPr>
              <a:t>т.ч</a:t>
            </a:r>
            <a:r>
              <a:rPr lang="ru-RU" sz="2000" dirty="0">
                <a:solidFill>
                  <a:srgbClr val="92D050"/>
                </a:solidFill>
              </a:rPr>
              <a:t>. модели взаимодействия пользователей с системой, диаграммы </a:t>
            </a:r>
            <a:r>
              <a:rPr lang="ru-RU" sz="2000" dirty="0" err="1">
                <a:solidFill>
                  <a:srgbClr val="92D050"/>
                </a:solidFill>
              </a:rPr>
              <a:t>Use-Case</a:t>
            </a:r>
            <a:r>
              <a:rPr lang="ru-RU" sz="2000" dirty="0">
                <a:solidFill>
                  <a:srgbClr val="92D050"/>
                </a:solidFill>
              </a:rPr>
              <a:t>, схемы алгоритмов, IDEFX…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C84937D-9D75-4E06-A537-436E4EC18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882390-5E8C-4CFA-AF90-B2445B96FD8B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66DD8280-A2F7-43EB-9E84-F97D6F6C4369}"/>
              </a:ext>
            </a:extLst>
          </p:cNvPr>
          <p:cNvSpPr txBox="1">
            <a:spLocks/>
          </p:cNvSpPr>
          <p:nvPr/>
        </p:nvSpPr>
        <p:spPr>
          <a:xfrm>
            <a:off x="3734186" y="5449050"/>
            <a:ext cx="1728192" cy="6480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z="2400" kern="0" dirty="0">
                <a:solidFill>
                  <a:srgbClr val="FF0000"/>
                </a:solidFill>
                <a:sym typeface="Arial" pitchFamily="34" charset="0"/>
              </a:rPr>
              <a:t>1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 - 3 слайда</a:t>
            </a:r>
          </a:p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245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92D050"/>
                </a:solidFill>
              </a:rPr>
              <a:t>Список требований к программной разработке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92D050"/>
                </a:solidFill>
              </a:rPr>
              <a:t>Системные, функциональные, пользовательские требования…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882390-5E8C-4CFA-AF90-B2445B96FD8B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66DD8280-A2F7-43EB-9E84-F97D6F6C4369}"/>
              </a:ext>
            </a:extLst>
          </p:cNvPr>
          <p:cNvSpPr txBox="1">
            <a:spLocks/>
          </p:cNvSpPr>
          <p:nvPr/>
        </p:nvSpPr>
        <p:spPr>
          <a:xfrm>
            <a:off x="3734186" y="5449050"/>
            <a:ext cx="1728192" cy="6480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z="2400" kern="0" dirty="0">
                <a:solidFill>
                  <a:srgbClr val="FF0000"/>
                </a:solidFill>
                <a:sym typeface="Arial" pitchFamily="34" charset="0"/>
              </a:rPr>
              <a:t>1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 - 3 слайда</a:t>
            </a:r>
          </a:p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97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1120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947</TotalTime>
  <Words>665</Words>
  <Application>Microsoft Office PowerPoint</Application>
  <PresentationFormat>Экран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Методические указания к подготовке презентации</vt:lpstr>
      <vt:lpstr>Презентация PowerPoint</vt:lpstr>
      <vt:lpstr>Реферат</vt:lpstr>
      <vt:lpstr>Актуальность работы</vt:lpstr>
      <vt:lpstr>Цель ВКР</vt:lpstr>
      <vt:lpstr>Результаты анализа</vt:lpstr>
      <vt:lpstr>Задачи ВКР</vt:lpstr>
      <vt:lpstr>Результаты моделирования</vt:lpstr>
      <vt:lpstr>Список требований к программной разработке</vt:lpstr>
      <vt:lpstr>Результаты проектирования</vt:lpstr>
      <vt:lpstr>Результаты реализации</vt:lpstr>
      <vt:lpstr>Заключение</vt:lpstr>
      <vt:lpstr>Список литературы</vt:lpstr>
      <vt:lpstr>Апробация результатов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V. R.</dc:creator>
  <cp:lastModifiedBy>Vladimir Roslovtsev</cp:lastModifiedBy>
  <cp:revision>21</cp:revision>
  <dcterms:created xsi:type="dcterms:W3CDTF">2017-09-30T21:27:42Z</dcterms:created>
  <dcterms:modified xsi:type="dcterms:W3CDTF">2019-02-15T13:26:12Z</dcterms:modified>
</cp:coreProperties>
</file>